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5" r:id="rId4"/>
    <p:sldId id="266" r:id="rId5"/>
    <p:sldId id="267" r:id="rId6"/>
    <p:sldId id="268" r:id="rId7"/>
    <p:sldId id="269" r:id="rId8"/>
    <p:sldId id="270" r:id="rId9"/>
    <p:sldId id="262" r:id="rId10"/>
    <p:sldId id="271" r:id="rId11"/>
    <p:sldId id="258" r:id="rId12"/>
    <p:sldId id="259" r:id="rId13"/>
    <p:sldId id="260" r:id="rId14"/>
    <p:sldId id="26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EB8BBF6-7941-4E89-8913-986929B3ADCF}"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2164873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B8BBF6-7941-4E89-8913-986929B3ADCF}"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3887716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B8BBF6-7941-4E89-8913-986929B3ADCF}"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1274526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EB8BBF6-7941-4E89-8913-986929B3ADCF}"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4004355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B8BBF6-7941-4E89-8913-986929B3ADCF}" type="datetimeFigureOut">
              <a:rPr lang="en-IN" smtClean="0"/>
              <a:t>24-01-2024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202283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EB8BBF6-7941-4E89-8913-986929B3ADCF}"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256775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EB8BBF6-7941-4E89-8913-986929B3ADCF}" type="datetimeFigureOut">
              <a:rPr lang="en-IN" smtClean="0"/>
              <a:t>24-01-2024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975726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EB8BBF6-7941-4E89-8913-986929B3ADCF}" type="datetimeFigureOut">
              <a:rPr lang="en-IN" smtClean="0"/>
              <a:t>24-01-2024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392299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8BBF6-7941-4E89-8913-986929B3ADCF}" type="datetimeFigureOut">
              <a:rPr lang="en-IN" smtClean="0"/>
              <a:t>24-01-2024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121658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B8BBF6-7941-4E89-8913-986929B3ADCF}"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229400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B8BBF6-7941-4E89-8913-986929B3ADCF}" type="datetimeFigureOut">
              <a:rPr lang="en-IN" smtClean="0"/>
              <a:t>24-01-2024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9C6D07-D2FA-492E-B2E5-6B31084E0835}" type="slidenum">
              <a:rPr lang="en-IN" smtClean="0"/>
              <a:t>‹#›</a:t>
            </a:fld>
            <a:endParaRPr lang="en-IN"/>
          </a:p>
        </p:txBody>
      </p:sp>
    </p:spTree>
    <p:extLst>
      <p:ext uri="{BB962C8B-B14F-4D97-AF65-F5344CB8AC3E}">
        <p14:creationId xmlns:p14="http://schemas.microsoft.com/office/powerpoint/2010/main" val="309834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8BBF6-7941-4E89-8913-986929B3ADCF}" type="datetimeFigureOut">
              <a:rPr lang="en-IN" smtClean="0"/>
              <a:t>24-01-2024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C6D07-D2FA-492E-B2E5-6B31084E0835}" type="slidenum">
              <a:rPr lang="en-IN" smtClean="0"/>
              <a:t>‹#›</a:t>
            </a:fld>
            <a:endParaRPr lang="en-IN"/>
          </a:p>
        </p:txBody>
      </p:sp>
    </p:spTree>
    <p:extLst>
      <p:ext uri="{BB962C8B-B14F-4D97-AF65-F5344CB8AC3E}">
        <p14:creationId xmlns:p14="http://schemas.microsoft.com/office/powerpoint/2010/main" val="2939473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F828D28-8E09-41CC-8229-3070B5467A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xmlns="" id="{EB0C8AF7-4374-5FE0-656D-3F7117058A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5" y="-22"/>
            <a:ext cx="9143983" cy="6858022"/>
          </a:xfrm>
          <a:prstGeom prst="rect">
            <a:avLst/>
          </a:prstGeom>
        </p:spPr>
      </p:pic>
      <p:sp>
        <p:nvSpPr>
          <p:cNvPr id="11" name="Rectangle 10">
            <a:extLst>
              <a:ext uri="{FF2B5EF4-FFF2-40B4-BE49-F238E27FC236}">
                <a16:creationId xmlns:a16="http://schemas.microsoft.com/office/drawing/2014/main" xmlns="" id="{D5B012D8-7F27-4758-9AC6-C889B154BD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684783" y="1682485"/>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60EE829-4BDE-E464-71D4-73EAACFFC17F}"/>
              </a:ext>
            </a:extLst>
          </p:cNvPr>
          <p:cNvSpPr>
            <a:spLocks noGrp="1"/>
          </p:cNvSpPr>
          <p:nvPr>
            <p:ph type="ctrTitle"/>
          </p:nvPr>
        </p:nvSpPr>
        <p:spPr>
          <a:xfrm>
            <a:off x="482600" y="643467"/>
            <a:ext cx="4089397" cy="3569242"/>
          </a:xfrm>
        </p:spPr>
        <p:txBody>
          <a:bodyPr anchor="t">
            <a:normAutofit/>
          </a:bodyPr>
          <a:lstStyle/>
          <a:p>
            <a:pPr algn="l"/>
            <a:r>
              <a:rPr lang="en-IN" sz="5200">
                <a:solidFill>
                  <a:srgbClr val="FFFFFF"/>
                </a:solidFill>
              </a:rPr>
              <a:t>DBMS – Database Users</a:t>
            </a:r>
          </a:p>
        </p:txBody>
      </p:sp>
      <p:sp>
        <p:nvSpPr>
          <p:cNvPr id="3" name="Subtitle 2">
            <a:extLst>
              <a:ext uri="{FF2B5EF4-FFF2-40B4-BE49-F238E27FC236}">
                <a16:creationId xmlns:a16="http://schemas.microsoft.com/office/drawing/2014/main" xmlns="" id="{B31CBF3B-A6BE-485A-3758-3FA0397CAD63}"/>
              </a:ext>
            </a:extLst>
          </p:cNvPr>
          <p:cNvSpPr>
            <a:spLocks noGrp="1"/>
          </p:cNvSpPr>
          <p:nvPr>
            <p:ph type="subTitle" idx="1"/>
          </p:nvPr>
        </p:nvSpPr>
        <p:spPr>
          <a:xfrm>
            <a:off x="482600" y="4551037"/>
            <a:ext cx="4087109" cy="1578054"/>
          </a:xfrm>
        </p:spPr>
        <p:txBody>
          <a:bodyPr anchor="b">
            <a:normAutofit/>
          </a:bodyPr>
          <a:lstStyle/>
          <a:p>
            <a:pPr algn="l"/>
            <a:endParaRPr lang="en-IN" dirty="0">
              <a:solidFill>
                <a:srgbClr val="FFFFFF"/>
              </a:solidFill>
            </a:endParaRPr>
          </a:p>
        </p:txBody>
      </p:sp>
      <p:sp>
        <p:nvSpPr>
          <p:cNvPr id="13" name="Rectangle 12">
            <a:extLst>
              <a:ext uri="{FF2B5EF4-FFF2-40B4-BE49-F238E27FC236}">
                <a16:creationId xmlns:a16="http://schemas.microsoft.com/office/drawing/2014/main" xmlns="" id="{4063B759-00FC-46D1-9898-8E8625268F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36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90466B-8EC6-34EE-859A-4FA0E8CBC75B}"/>
              </a:ext>
            </a:extLst>
          </p:cNvPr>
          <p:cNvSpPr>
            <a:spLocks noGrp="1"/>
          </p:cNvSpPr>
          <p:nvPr>
            <p:ph type="title"/>
          </p:nvPr>
        </p:nvSpPr>
        <p:spPr/>
        <p:txBody>
          <a:bodyPr/>
          <a:lstStyle/>
          <a:p>
            <a:r>
              <a:rPr lang="en-US" dirty="0"/>
              <a:t>Data independence</a:t>
            </a:r>
          </a:p>
        </p:txBody>
      </p:sp>
      <p:sp>
        <p:nvSpPr>
          <p:cNvPr id="3" name="Content Placeholder 2">
            <a:extLst>
              <a:ext uri="{FF2B5EF4-FFF2-40B4-BE49-F238E27FC236}">
                <a16:creationId xmlns:a16="http://schemas.microsoft.com/office/drawing/2014/main" xmlns="" id="{AC0DFDC9-14C9-C317-345F-161A6069A368}"/>
              </a:ext>
            </a:extLst>
          </p:cNvPr>
          <p:cNvSpPr>
            <a:spLocks noGrp="1"/>
          </p:cNvSpPr>
          <p:nvPr>
            <p:ph idx="1"/>
          </p:nvPr>
        </p:nvSpPr>
        <p:spPr/>
        <p:txBody>
          <a:bodyPr>
            <a:normAutofit fontScale="92500" lnSpcReduction="20000"/>
          </a:bodyPr>
          <a:lstStyle/>
          <a:p>
            <a:r>
              <a:rPr lang="en-US" b="0" i="0" dirty="0">
                <a:solidFill>
                  <a:srgbClr val="484848"/>
                </a:solidFill>
                <a:effectLst/>
                <a:latin typeface="Inter"/>
              </a:rPr>
              <a:t>Definition:</a:t>
            </a:r>
          </a:p>
          <a:p>
            <a:r>
              <a:rPr lang="en-US" b="0" i="0" dirty="0">
                <a:solidFill>
                  <a:srgbClr val="484848"/>
                </a:solidFill>
                <a:effectLst/>
                <a:latin typeface="Inter"/>
              </a:rPr>
              <a:t>The ability of the data to change the schema </a:t>
            </a:r>
          </a:p>
          <a:p>
            <a:pPr marL="0" indent="0">
              <a:buNone/>
            </a:pPr>
            <a:r>
              <a:rPr lang="en-US" dirty="0">
                <a:solidFill>
                  <a:srgbClr val="484848"/>
                </a:solidFill>
                <a:latin typeface="Inter"/>
              </a:rPr>
              <a:t>   </a:t>
            </a:r>
            <a:r>
              <a:rPr lang="en-US" b="0" i="0" dirty="0">
                <a:solidFill>
                  <a:srgbClr val="484848"/>
                </a:solidFill>
                <a:effectLst/>
                <a:latin typeface="Inter"/>
              </a:rPr>
              <a:t>at one level of the database without having to</a:t>
            </a:r>
          </a:p>
          <a:p>
            <a:pPr marL="0" indent="0">
              <a:buNone/>
            </a:pPr>
            <a:r>
              <a:rPr lang="en-US" b="0" i="0" dirty="0">
                <a:solidFill>
                  <a:srgbClr val="484848"/>
                </a:solidFill>
                <a:effectLst/>
                <a:latin typeface="Inter"/>
              </a:rPr>
              <a:t>   change the schema at the next higher level</a:t>
            </a:r>
          </a:p>
          <a:p>
            <a:pPr marL="0" indent="0">
              <a:buNone/>
            </a:pPr>
            <a:endParaRPr lang="en-US" u="sng" dirty="0">
              <a:solidFill>
                <a:srgbClr val="484848"/>
              </a:solidFill>
              <a:latin typeface="Inter"/>
            </a:endParaRPr>
          </a:p>
          <a:p>
            <a:pPr marL="0" indent="0">
              <a:buNone/>
            </a:pPr>
            <a:r>
              <a:rPr lang="en-US" u="sng" dirty="0">
                <a:solidFill>
                  <a:srgbClr val="484848"/>
                </a:solidFill>
                <a:latin typeface="Inter"/>
              </a:rPr>
              <a:t>In simple words:</a:t>
            </a:r>
          </a:p>
          <a:p>
            <a:pPr marL="0" indent="0">
              <a:buNone/>
            </a:pPr>
            <a:r>
              <a:rPr lang="en-US" dirty="0">
                <a:solidFill>
                  <a:srgbClr val="484848"/>
                </a:solidFill>
                <a:latin typeface="Inter"/>
              </a:rPr>
              <a:t>It </a:t>
            </a:r>
            <a:r>
              <a:rPr lang="en-US" b="0" i="0" dirty="0">
                <a:solidFill>
                  <a:srgbClr val="484848"/>
                </a:solidFill>
                <a:effectLst/>
                <a:latin typeface="Inter"/>
              </a:rPr>
              <a:t>allows the User or Database Administrator to</a:t>
            </a:r>
          </a:p>
          <a:p>
            <a:pPr marL="0" indent="0">
              <a:buNone/>
            </a:pPr>
            <a:r>
              <a:rPr lang="en-US" b="0" i="0" dirty="0">
                <a:solidFill>
                  <a:srgbClr val="484848"/>
                </a:solidFill>
                <a:effectLst/>
                <a:latin typeface="Inter"/>
              </a:rPr>
              <a:t>change the schema at one level without </a:t>
            </a:r>
          </a:p>
          <a:p>
            <a:pPr marL="0" indent="0">
              <a:buNone/>
            </a:pPr>
            <a:r>
              <a:rPr lang="en-US" b="0" i="0" dirty="0">
                <a:solidFill>
                  <a:srgbClr val="484848"/>
                </a:solidFill>
                <a:effectLst/>
                <a:latin typeface="Inter"/>
              </a:rPr>
              <a:t>affecting the data or schema at another level.</a:t>
            </a:r>
          </a:p>
        </p:txBody>
      </p:sp>
      <p:pic>
        <p:nvPicPr>
          <p:cNvPr id="5" name="Picture 4">
            <a:extLst>
              <a:ext uri="{FF2B5EF4-FFF2-40B4-BE49-F238E27FC236}">
                <a16:creationId xmlns:a16="http://schemas.microsoft.com/office/drawing/2014/main" xmlns="" id="{3CCC1CB6-8C3C-FE0D-64D2-967210337B07}"/>
              </a:ext>
            </a:extLst>
          </p:cNvPr>
          <p:cNvPicPr>
            <a:picLocks noChangeAspect="1"/>
          </p:cNvPicPr>
          <p:nvPr/>
        </p:nvPicPr>
        <p:blipFill>
          <a:blip r:embed="rId2"/>
          <a:stretch>
            <a:fillRect/>
          </a:stretch>
        </p:blipFill>
        <p:spPr>
          <a:xfrm>
            <a:off x="5912428" y="2038510"/>
            <a:ext cx="3035609" cy="3925567"/>
          </a:xfrm>
          <a:prstGeom prst="rect">
            <a:avLst/>
          </a:prstGeom>
        </p:spPr>
      </p:pic>
    </p:spTree>
    <p:extLst>
      <p:ext uri="{BB962C8B-B14F-4D97-AF65-F5344CB8AC3E}">
        <p14:creationId xmlns:p14="http://schemas.microsoft.com/office/powerpoint/2010/main" val="351136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58D34D7-3EF8-85E0-E548-F3AF9360B0A3}"/>
              </a:ext>
            </a:extLst>
          </p:cNvPr>
          <p:cNvSpPr>
            <a:spLocks noGrp="1"/>
          </p:cNvSpPr>
          <p:nvPr>
            <p:ph idx="1"/>
          </p:nvPr>
        </p:nvSpPr>
        <p:spPr>
          <a:xfrm>
            <a:off x="529936" y="277091"/>
            <a:ext cx="7985414" cy="5899872"/>
          </a:xfrm>
        </p:spPr>
        <p:txBody>
          <a:bodyPr>
            <a:normAutofit fontScale="62500" lnSpcReduction="20000"/>
          </a:bodyPr>
          <a:lstStyle/>
          <a:p>
            <a:pPr algn="just"/>
            <a:r>
              <a:rPr lang="en-US" b="0" i="0" dirty="0">
                <a:solidFill>
                  <a:srgbClr val="484848"/>
                </a:solidFill>
                <a:effectLst/>
                <a:latin typeface="Inter"/>
              </a:rPr>
              <a:t>There are two levels of data independence in DBMS:</a:t>
            </a:r>
          </a:p>
          <a:p>
            <a:pPr lvl="1" algn="just"/>
            <a:r>
              <a:rPr lang="en-US" b="1" i="0" dirty="0">
                <a:solidFill>
                  <a:srgbClr val="484848"/>
                </a:solidFill>
                <a:effectLst/>
                <a:latin typeface="Inter"/>
              </a:rPr>
              <a:t>Physical level data independence</a:t>
            </a:r>
            <a:endParaRPr lang="en-US" b="0" i="0" dirty="0">
              <a:solidFill>
                <a:srgbClr val="484848"/>
              </a:solidFill>
              <a:effectLst/>
              <a:latin typeface="Inter"/>
            </a:endParaRPr>
          </a:p>
          <a:p>
            <a:pPr lvl="1" algn="just"/>
            <a:r>
              <a:rPr lang="en-US" b="1" i="0" dirty="0">
                <a:solidFill>
                  <a:srgbClr val="484848"/>
                </a:solidFill>
                <a:effectLst/>
                <a:latin typeface="Inter"/>
              </a:rPr>
              <a:t>Logical level data independence</a:t>
            </a:r>
            <a:endParaRPr lang="en-US" b="0" i="0" dirty="0">
              <a:solidFill>
                <a:srgbClr val="484848"/>
              </a:solidFill>
              <a:effectLst/>
              <a:latin typeface="Inter"/>
            </a:endParaRPr>
          </a:p>
          <a:p>
            <a:pPr algn="just"/>
            <a:endParaRPr lang="en-US" b="1" i="0" dirty="0">
              <a:solidFill>
                <a:srgbClr val="101010"/>
              </a:solidFill>
              <a:effectLst/>
              <a:latin typeface="Inter"/>
            </a:endParaRPr>
          </a:p>
          <a:p>
            <a:pPr marL="0" indent="0" algn="just">
              <a:buNone/>
            </a:pPr>
            <a:r>
              <a:rPr lang="en-US" b="1" i="0" dirty="0">
                <a:solidFill>
                  <a:srgbClr val="101010"/>
                </a:solidFill>
                <a:effectLst/>
                <a:latin typeface="Inter"/>
              </a:rPr>
              <a:t>1. Physical Level Data Independence</a:t>
            </a:r>
          </a:p>
          <a:p>
            <a:pPr algn="just"/>
            <a:r>
              <a:rPr lang="en-US" b="0" i="0" dirty="0">
                <a:solidFill>
                  <a:srgbClr val="484848"/>
                </a:solidFill>
                <a:effectLst/>
                <a:latin typeface="Inter"/>
              </a:rPr>
              <a:t>Physical Data Independence can be defined as the ability to change the physical level without affecting the logical or Conceptual level. </a:t>
            </a:r>
          </a:p>
          <a:p>
            <a:pPr algn="just"/>
            <a:r>
              <a:rPr lang="en-US" b="0" i="0" dirty="0">
                <a:solidFill>
                  <a:srgbClr val="484848"/>
                </a:solidFill>
                <a:effectLst/>
                <a:latin typeface="Inter"/>
              </a:rPr>
              <a:t>Physical data independence gives us the freedom to modify the - Storage device, File structure, location of the database, etc. without changing the definition of conceptual or view level.</a:t>
            </a:r>
          </a:p>
          <a:p>
            <a:pPr algn="just"/>
            <a:r>
              <a:rPr lang="en-US" b="0" i="0" dirty="0">
                <a:solidFill>
                  <a:srgbClr val="484848"/>
                </a:solidFill>
                <a:effectLst/>
                <a:latin typeface="Inter"/>
              </a:rPr>
              <a:t>Example: For example, if we take the database of the banking system and we want to scale up the database by changing the storage size and also want to change the file structure, we can do it without affecting any functionality of logical schema.</a:t>
            </a:r>
          </a:p>
          <a:p>
            <a:pPr algn="just"/>
            <a:r>
              <a:rPr lang="en-US" b="0" i="0" dirty="0">
                <a:solidFill>
                  <a:srgbClr val="484848"/>
                </a:solidFill>
                <a:effectLst/>
                <a:latin typeface="Inter"/>
              </a:rPr>
              <a:t>Below changes can be done at the physical layer without affecting the conceptual layer -</a:t>
            </a:r>
          </a:p>
          <a:p>
            <a:pPr lvl="1" algn="just"/>
            <a:r>
              <a:rPr lang="en-US" b="0" i="0" dirty="0">
                <a:solidFill>
                  <a:srgbClr val="484848"/>
                </a:solidFill>
                <a:effectLst/>
                <a:latin typeface="Inter"/>
              </a:rPr>
              <a:t>Changing the storage devices like SSD, hard disk and magnetic tapes, etc.</a:t>
            </a:r>
          </a:p>
          <a:p>
            <a:pPr lvl="1" algn="just"/>
            <a:r>
              <a:rPr lang="en-US" b="0" i="0" dirty="0">
                <a:solidFill>
                  <a:srgbClr val="484848"/>
                </a:solidFill>
                <a:effectLst/>
                <a:latin typeface="Inter"/>
              </a:rPr>
              <a:t>Changing the access technique and modifying indexes.</a:t>
            </a:r>
          </a:p>
          <a:p>
            <a:pPr lvl="1" algn="just"/>
            <a:r>
              <a:rPr lang="en-US" b="0" i="0" dirty="0">
                <a:solidFill>
                  <a:srgbClr val="484848"/>
                </a:solidFill>
                <a:effectLst/>
                <a:latin typeface="Inter"/>
              </a:rPr>
              <a:t>Changing the compression techniques or hashing algorithms.</a:t>
            </a:r>
          </a:p>
          <a:p>
            <a:endParaRPr lang="en-US" dirty="0"/>
          </a:p>
        </p:txBody>
      </p:sp>
    </p:spTree>
    <p:extLst>
      <p:ext uri="{BB962C8B-B14F-4D97-AF65-F5344CB8AC3E}">
        <p14:creationId xmlns:p14="http://schemas.microsoft.com/office/powerpoint/2010/main" val="374781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F163F8-0228-67BC-58C8-8AAFC7147DAF}"/>
              </a:ext>
            </a:extLst>
          </p:cNvPr>
          <p:cNvSpPr>
            <a:spLocks noGrp="1"/>
          </p:cNvSpPr>
          <p:nvPr>
            <p:ph type="title"/>
          </p:nvPr>
        </p:nvSpPr>
        <p:spPr>
          <a:xfrm>
            <a:off x="628650" y="365126"/>
            <a:ext cx="7886700" cy="315912"/>
          </a:xfrm>
        </p:spPr>
        <p:txBody>
          <a:bodyPr>
            <a:noAutofit/>
          </a:bodyPr>
          <a:lstStyle/>
          <a:p>
            <a:r>
              <a:rPr lang="en-US" sz="2800" b="1" i="0" dirty="0">
                <a:solidFill>
                  <a:srgbClr val="101010"/>
                </a:solidFill>
                <a:effectLst/>
                <a:latin typeface="Inter"/>
              </a:rPr>
              <a:t>2. Logical Level Data Independence</a:t>
            </a:r>
            <a:endParaRPr lang="en-US" sz="2800" dirty="0"/>
          </a:p>
        </p:txBody>
      </p:sp>
      <p:sp>
        <p:nvSpPr>
          <p:cNvPr id="3" name="Content Placeholder 2">
            <a:extLst>
              <a:ext uri="{FF2B5EF4-FFF2-40B4-BE49-F238E27FC236}">
                <a16:creationId xmlns:a16="http://schemas.microsoft.com/office/drawing/2014/main" xmlns="" id="{23162AAA-3249-2AB2-E3E3-446D3344C531}"/>
              </a:ext>
            </a:extLst>
          </p:cNvPr>
          <p:cNvSpPr>
            <a:spLocks noGrp="1"/>
          </p:cNvSpPr>
          <p:nvPr>
            <p:ph idx="1"/>
          </p:nvPr>
        </p:nvSpPr>
        <p:spPr>
          <a:xfrm>
            <a:off x="628650" y="1025237"/>
            <a:ext cx="7886700" cy="5151727"/>
          </a:xfrm>
        </p:spPr>
        <p:txBody>
          <a:bodyPr>
            <a:normAutofit fontScale="62500" lnSpcReduction="20000"/>
          </a:bodyPr>
          <a:lstStyle/>
          <a:p>
            <a:pPr algn="just"/>
            <a:r>
              <a:rPr lang="en-US" b="0" i="0" dirty="0">
                <a:solidFill>
                  <a:srgbClr val="484848"/>
                </a:solidFill>
                <a:effectLst/>
                <a:latin typeface="Inter"/>
              </a:rPr>
              <a:t>Logical Data Independence is a property of a database that can be used to change the logic behind the logical level without affecting the other layers of the database. </a:t>
            </a:r>
          </a:p>
          <a:p>
            <a:pPr algn="just"/>
            <a:r>
              <a:rPr lang="en-US" b="0" i="0" dirty="0">
                <a:solidFill>
                  <a:srgbClr val="484848"/>
                </a:solidFill>
                <a:effectLst/>
                <a:latin typeface="Inter"/>
              </a:rPr>
              <a:t>Logical data independence is usually required for changing the conceptual schema without having to change the external schema or application programs. </a:t>
            </a:r>
          </a:p>
          <a:p>
            <a:pPr algn="just"/>
            <a:r>
              <a:rPr lang="en-US" b="0" i="0" dirty="0">
                <a:solidFill>
                  <a:srgbClr val="484848"/>
                </a:solidFill>
                <a:effectLst/>
                <a:latin typeface="Inter"/>
              </a:rPr>
              <a:t>It allows us to make changes in a conceptual structure like adding, modifying, or deleting an attribute in the database.</a:t>
            </a:r>
          </a:p>
          <a:p>
            <a:pPr algn="just"/>
            <a:endParaRPr lang="en-US" b="0" i="0" dirty="0">
              <a:solidFill>
                <a:srgbClr val="484848"/>
              </a:solidFill>
              <a:effectLst/>
              <a:latin typeface="Inter"/>
            </a:endParaRPr>
          </a:p>
          <a:p>
            <a:pPr algn="just"/>
            <a:r>
              <a:rPr lang="en-US" b="0" i="0" dirty="0">
                <a:solidFill>
                  <a:srgbClr val="484848"/>
                </a:solidFill>
                <a:effectLst/>
                <a:latin typeface="Inter"/>
              </a:rPr>
              <a:t>Example: If there is a database of a banking system and we want to add the details of a new customer or we want to update or delete the data of a customer at the logical level data will be changed but it will not affect the Physical level or structure of the database.</a:t>
            </a:r>
          </a:p>
          <a:p>
            <a:pPr algn="just"/>
            <a:r>
              <a:rPr lang="en-US" b="0" i="0" dirty="0">
                <a:solidFill>
                  <a:srgbClr val="484848"/>
                </a:solidFill>
                <a:effectLst/>
                <a:latin typeface="Inter"/>
              </a:rPr>
              <a:t>These changes can be done at a logical level without affecting the application program or external layer.</a:t>
            </a:r>
          </a:p>
          <a:p>
            <a:pPr lvl="1" algn="just"/>
            <a:r>
              <a:rPr lang="en-US" b="0" i="0" dirty="0">
                <a:solidFill>
                  <a:srgbClr val="484848"/>
                </a:solidFill>
                <a:effectLst/>
                <a:latin typeface="Inter"/>
              </a:rPr>
              <a:t>Adding, deleting, or modifying the entity or relationship.</a:t>
            </a:r>
          </a:p>
          <a:p>
            <a:pPr lvl="1" algn="just"/>
            <a:r>
              <a:rPr lang="en-US" b="0" i="0" dirty="0">
                <a:solidFill>
                  <a:srgbClr val="484848"/>
                </a:solidFill>
                <a:effectLst/>
                <a:latin typeface="Inter"/>
              </a:rPr>
              <a:t>Merging or breaking the record present in the database.</a:t>
            </a:r>
          </a:p>
          <a:p>
            <a:endParaRPr lang="en-US" dirty="0"/>
          </a:p>
        </p:txBody>
      </p:sp>
    </p:spTree>
    <p:extLst>
      <p:ext uri="{BB962C8B-B14F-4D97-AF65-F5344CB8AC3E}">
        <p14:creationId xmlns:p14="http://schemas.microsoft.com/office/powerpoint/2010/main" val="60044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7BB6B-DCC8-6150-321C-DAFB9B526B8F}"/>
              </a:ext>
            </a:extLst>
          </p:cNvPr>
          <p:cNvSpPr>
            <a:spLocks noGrp="1"/>
          </p:cNvSpPr>
          <p:nvPr>
            <p:ph type="title"/>
          </p:nvPr>
        </p:nvSpPr>
        <p:spPr/>
        <p:txBody>
          <a:bodyPr/>
          <a:lstStyle/>
          <a:p>
            <a:r>
              <a:rPr lang="en-US" dirty="0"/>
              <a:t>Data abstraction </a:t>
            </a:r>
          </a:p>
        </p:txBody>
      </p:sp>
      <p:sp>
        <p:nvSpPr>
          <p:cNvPr id="3" name="Content Placeholder 2">
            <a:extLst>
              <a:ext uri="{FF2B5EF4-FFF2-40B4-BE49-F238E27FC236}">
                <a16:creationId xmlns:a16="http://schemas.microsoft.com/office/drawing/2014/main" xmlns="" id="{27F6A6F3-2F33-BFAF-125F-CA3B4A948336}"/>
              </a:ext>
            </a:extLst>
          </p:cNvPr>
          <p:cNvSpPr>
            <a:spLocks noGrp="1"/>
          </p:cNvSpPr>
          <p:nvPr>
            <p:ph idx="1"/>
          </p:nvPr>
        </p:nvSpPr>
        <p:spPr>
          <a:xfrm>
            <a:off x="628650" y="1520825"/>
            <a:ext cx="7886700" cy="4351338"/>
          </a:xfrm>
        </p:spPr>
        <p:txBody>
          <a:bodyPr>
            <a:normAutofit fontScale="70000" lnSpcReduction="20000"/>
          </a:bodyPr>
          <a:lstStyle/>
          <a:p>
            <a:pPr algn="just"/>
            <a:r>
              <a:rPr lang="en-US" b="1" i="0" dirty="0">
                <a:solidFill>
                  <a:srgbClr val="101010"/>
                </a:solidFill>
                <a:effectLst/>
                <a:latin typeface="Inter"/>
              </a:rPr>
              <a:t>Achieving Data Independence in DBMS Through Data Abstraction</a:t>
            </a:r>
          </a:p>
          <a:p>
            <a:r>
              <a:rPr lang="en-US" b="0" i="0" dirty="0">
                <a:solidFill>
                  <a:srgbClr val="484848"/>
                </a:solidFill>
                <a:effectLst/>
                <a:latin typeface="Inter"/>
              </a:rPr>
              <a:t>Data Abstraction can be defined as extracting the necessary data by ignoring the remaining irrelevant details. </a:t>
            </a:r>
          </a:p>
          <a:p>
            <a:endParaRPr lang="en-US" dirty="0">
              <a:solidFill>
                <a:srgbClr val="484848"/>
              </a:solidFill>
              <a:latin typeface="Inter"/>
            </a:endParaRPr>
          </a:p>
          <a:p>
            <a:endParaRPr lang="en-US" dirty="0">
              <a:solidFill>
                <a:srgbClr val="484848"/>
              </a:solidFill>
              <a:latin typeface="Inter"/>
            </a:endParaRPr>
          </a:p>
          <a:p>
            <a:endParaRPr lang="en-US" dirty="0">
              <a:solidFill>
                <a:srgbClr val="484848"/>
              </a:solidFill>
              <a:latin typeface="Inter"/>
            </a:endParaRPr>
          </a:p>
          <a:p>
            <a:endParaRPr lang="en-US" dirty="0">
              <a:solidFill>
                <a:srgbClr val="484848"/>
              </a:solidFill>
              <a:latin typeface="Inter"/>
            </a:endParaRPr>
          </a:p>
          <a:p>
            <a:endParaRPr lang="en-US" dirty="0">
              <a:solidFill>
                <a:srgbClr val="484848"/>
              </a:solidFill>
              <a:latin typeface="Inter"/>
            </a:endParaRPr>
          </a:p>
          <a:p>
            <a:endParaRPr lang="en-US" dirty="0"/>
          </a:p>
          <a:p>
            <a:r>
              <a:rPr lang="en-US" dirty="0">
                <a:solidFill>
                  <a:srgbClr val="484848"/>
                </a:solidFill>
                <a:latin typeface="Inter"/>
              </a:rPr>
              <a:t>Example: ATM</a:t>
            </a:r>
            <a:endParaRPr lang="en-US" dirty="0"/>
          </a:p>
        </p:txBody>
      </p:sp>
      <p:pic>
        <p:nvPicPr>
          <p:cNvPr id="5" name="Picture 4">
            <a:extLst>
              <a:ext uri="{FF2B5EF4-FFF2-40B4-BE49-F238E27FC236}">
                <a16:creationId xmlns:a16="http://schemas.microsoft.com/office/drawing/2014/main" xmlns="" id="{9421D047-1656-7512-CC0B-4332E69ACDC7}"/>
              </a:ext>
            </a:extLst>
          </p:cNvPr>
          <p:cNvPicPr>
            <a:picLocks noChangeAspect="1"/>
          </p:cNvPicPr>
          <p:nvPr/>
        </p:nvPicPr>
        <p:blipFill>
          <a:blip r:embed="rId2"/>
          <a:stretch>
            <a:fillRect/>
          </a:stretch>
        </p:blipFill>
        <p:spPr>
          <a:xfrm>
            <a:off x="3044535" y="2846388"/>
            <a:ext cx="3797155" cy="3601776"/>
          </a:xfrm>
          <a:prstGeom prst="rect">
            <a:avLst/>
          </a:prstGeom>
        </p:spPr>
      </p:pic>
    </p:spTree>
    <p:extLst>
      <p:ext uri="{BB962C8B-B14F-4D97-AF65-F5344CB8AC3E}">
        <p14:creationId xmlns:p14="http://schemas.microsoft.com/office/powerpoint/2010/main" val="236647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002B7E-E472-979D-FE11-635DC2BEFA07}"/>
              </a:ext>
            </a:extLst>
          </p:cNvPr>
          <p:cNvSpPr>
            <a:spLocks noGrp="1"/>
          </p:cNvSpPr>
          <p:nvPr>
            <p:ph type="title"/>
          </p:nvPr>
        </p:nvSpPr>
        <p:spPr>
          <a:xfrm>
            <a:off x="628650" y="365126"/>
            <a:ext cx="7886700" cy="315912"/>
          </a:xfrm>
        </p:spPr>
        <p:txBody>
          <a:bodyPr>
            <a:noAutofit/>
          </a:bodyPr>
          <a:lstStyle/>
          <a:p>
            <a:r>
              <a:rPr lang="en-US" sz="3200" b="0" i="0" dirty="0">
                <a:solidFill>
                  <a:srgbClr val="484848"/>
                </a:solidFill>
                <a:effectLst/>
                <a:latin typeface="Inter"/>
              </a:rPr>
              <a:t>There are three levels of abstraction</a:t>
            </a:r>
            <a:endParaRPr lang="en-US" sz="3200" dirty="0"/>
          </a:p>
        </p:txBody>
      </p:sp>
      <p:sp>
        <p:nvSpPr>
          <p:cNvPr id="3" name="Content Placeholder 2">
            <a:extLst>
              <a:ext uri="{FF2B5EF4-FFF2-40B4-BE49-F238E27FC236}">
                <a16:creationId xmlns:a16="http://schemas.microsoft.com/office/drawing/2014/main" xmlns="" id="{FBBB363A-EA1E-5BAA-3A6B-2CE980A23AED}"/>
              </a:ext>
            </a:extLst>
          </p:cNvPr>
          <p:cNvSpPr>
            <a:spLocks noGrp="1"/>
          </p:cNvSpPr>
          <p:nvPr>
            <p:ph idx="1"/>
          </p:nvPr>
        </p:nvSpPr>
        <p:spPr>
          <a:xfrm>
            <a:off x="519546" y="914401"/>
            <a:ext cx="7995805" cy="5262563"/>
          </a:xfrm>
        </p:spPr>
        <p:txBody>
          <a:bodyPr>
            <a:normAutofit fontScale="55000" lnSpcReduction="20000"/>
          </a:bodyPr>
          <a:lstStyle/>
          <a:p>
            <a:pPr algn="just">
              <a:buFont typeface="Arial" panose="020B0604020202020204" pitchFamily="34" charset="0"/>
              <a:buChar char="•"/>
            </a:pPr>
            <a:r>
              <a:rPr lang="en-US" b="1" i="0" dirty="0">
                <a:solidFill>
                  <a:srgbClr val="484848"/>
                </a:solidFill>
                <a:effectLst/>
                <a:latin typeface="Inter"/>
              </a:rPr>
              <a:t>Physical or Internal Level - </a:t>
            </a:r>
          </a:p>
          <a:p>
            <a:pPr algn="just">
              <a:buFont typeface="Arial" panose="020B0604020202020204" pitchFamily="34" charset="0"/>
              <a:buChar char="•"/>
            </a:pPr>
            <a:r>
              <a:rPr lang="en-US" b="0" i="0" dirty="0">
                <a:solidFill>
                  <a:srgbClr val="484848"/>
                </a:solidFill>
                <a:effectLst/>
                <a:latin typeface="Inter"/>
              </a:rPr>
              <a:t>Physical level is the lowest level of data abstraction, and It indicates </a:t>
            </a:r>
            <a:r>
              <a:rPr lang="en-US" dirty="0">
                <a:solidFill>
                  <a:srgbClr val="0073E6"/>
                </a:solidFill>
                <a:latin typeface="Inter"/>
              </a:rPr>
              <a:t>how the data will be stored and describes the complex data structures and access methods </a:t>
            </a:r>
            <a:r>
              <a:rPr lang="en-US" b="0" i="0" dirty="0">
                <a:solidFill>
                  <a:srgbClr val="484848"/>
                </a:solidFill>
                <a:effectLst/>
                <a:latin typeface="Inter"/>
              </a:rPr>
              <a:t>to be used by the database. </a:t>
            </a:r>
          </a:p>
          <a:p>
            <a:pPr algn="just">
              <a:buFont typeface="Arial" panose="020B0604020202020204" pitchFamily="34" charset="0"/>
              <a:buChar char="•"/>
            </a:pPr>
            <a:r>
              <a:rPr lang="en-US" b="0" i="0" dirty="0">
                <a:solidFill>
                  <a:srgbClr val="484848"/>
                </a:solidFill>
                <a:effectLst/>
                <a:latin typeface="Inter"/>
              </a:rPr>
              <a:t>The internal level is used to describe the entire database architecture.</a:t>
            </a:r>
          </a:p>
          <a:p>
            <a:pPr algn="just">
              <a:buFont typeface="Arial" panose="020B0604020202020204" pitchFamily="34" charset="0"/>
              <a:buChar char="•"/>
            </a:pPr>
            <a:r>
              <a:rPr lang="en-US" b="1" i="0" dirty="0">
                <a:solidFill>
                  <a:srgbClr val="484848"/>
                </a:solidFill>
                <a:effectLst/>
                <a:latin typeface="Inter"/>
              </a:rPr>
              <a:t>Conceptual or Logical Level - </a:t>
            </a:r>
          </a:p>
          <a:p>
            <a:pPr algn="just">
              <a:buFont typeface="Arial" panose="020B0604020202020204" pitchFamily="34" charset="0"/>
              <a:buChar char="•"/>
            </a:pPr>
            <a:r>
              <a:rPr lang="en-US" b="0" i="0" dirty="0">
                <a:solidFill>
                  <a:srgbClr val="484848"/>
                </a:solidFill>
                <a:effectLst/>
                <a:latin typeface="Inter"/>
              </a:rPr>
              <a:t>The separation of the conceptual view from the internal view enables us to provide a </a:t>
            </a:r>
            <a:r>
              <a:rPr lang="en-US" dirty="0">
                <a:solidFill>
                  <a:srgbClr val="0073E6"/>
                </a:solidFill>
                <a:latin typeface="Inter"/>
              </a:rPr>
              <a:t>logical description of the database </a:t>
            </a:r>
            <a:r>
              <a:rPr lang="en-US" b="0" i="0" dirty="0">
                <a:solidFill>
                  <a:srgbClr val="484848"/>
                </a:solidFill>
                <a:effectLst/>
                <a:latin typeface="Inter"/>
              </a:rPr>
              <a:t>concepts without the need to specify physical structures. </a:t>
            </a:r>
          </a:p>
          <a:p>
            <a:pPr algn="just">
              <a:buFont typeface="Arial" panose="020B0604020202020204" pitchFamily="34" charset="0"/>
              <a:buChar char="•"/>
            </a:pPr>
            <a:r>
              <a:rPr lang="en-US" b="0" i="0" dirty="0">
                <a:solidFill>
                  <a:srgbClr val="484848"/>
                </a:solidFill>
                <a:effectLst/>
                <a:latin typeface="Inter"/>
              </a:rPr>
              <a:t>The conceptual level comes between the physical level and the view level. </a:t>
            </a:r>
          </a:p>
          <a:p>
            <a:pPr algn="just">
              <a:buFont typeface="Arial" panose="020B0604020202020204" pitchFamily="34" charset="0"/>
              <a:buChar char="•"/>
            </a:pPr>
            <a:r>
              <a:rPr lang="en-US" b="0" i="0" dirty="0">
                <a:solidFill>
                  <a:srgbClr val="484848"/>
                </a:solidFill>
                <a:effectLst/>
                <a:latin typeface="Inter"/>
              </a:rPr>
              <a:t>It provides the link between the external schema and the internal schema of the database.</a:t>
            </a:r>
          </a:p>
          <a:p>
            <a:pPr algn="just">
              <a:buFont typeface="Arial" panose="020B0604020202020204" pitchFamily="34" charset="0"/>
              <a:buChar char="•"/>
            </a:pPr>
            <a:r>
              <a:rPr lang="en-US" b="1" i="0" dirty="0">
                <a:solidFill>
                  <a:srgbClr val="484848"/>
                </a:solidFill>
                <a:effectLst/>
                <a:latin typeface="Inter"/>
              </a:rPr>
              <a:t>External or View Level - </a:t>
            </a:r>
            <a:r>
              <a:rPr lang="en-US" b="0" i="0" dirty="0">
                <a:solidFill>
                  <a:srgbClr val="484848"/>
                </a:solidFill>
                <a:effectLst/>
                <a:latin typeface="Inter"/>
              </a:rPr>
              <a:t>It is the highest level of data abstraction. </a:t>
            </a:r>
          </a:p>
          <a:p>
            <a:pPr algn="just">
              <a:buFont typeface="Arial" panose="020B0604020202020204" pitchFamily="34" charset="0"/>
              <a:buChar char="•"/>
            </a:pPr>
            <a:r>
              <a:rPr lang="en-US" b="0" i="0" dirty="0">
                <a:solidFill>
                  <a:srgbClr val="484848"/>
                </a:solidFill>
                <a:effectLst/>
                <a:latin typeface="Inter"/>
              </a:rPr>
              <a:t>The external level describes the user interaction with the centralized database management system. </a:t>
            </a:r>
          </a:p>
          <a:p>
            <a:pPr algn="just">
              <a:buFont typeface="Arial" panose="020B0604020202020204" pitchFamily="34" charset="0"/>
              <a:buChar char="•"/>
            </a:pPr>
            <a:r>
              <a:rPr lang="en-US" b="0" i="0" dirty="0">
                <a:solidFill>
                  <a:srgbClr val="484848"/>
                </a:solidFill>
                <a:effectLst/>
                <a:latin typeface="Inter"/>
              </a:rPr>
              <a:t>This level is used to provide a </a:t>
            </a:r>
            <a:r>
              <a:rPr lang="en-US" b="0" i="0" u="none" strike="noStrike" dirty="0">
                <a:solidFill>
                  <a:srgbClr val="0073E6"/>
                </a:solidFill>
                <a:effectLst/>
                <a:latin typeface="Inter"/>
              </a:rPr>
              <a:t>Graphical User Interface</a:t>
            </a:r>
            <a:r>
              <a:rPr lang="en-US" b="0" i="0" dirty="0">
                <a:solidFill>
                  <a:srgbClr val="484848"/>
                </a:solidFill>
                <a:effectLst/>
                <a:latin typeface="Inter"/>
              </a:rPr>
              <a:t> to the user, and the user does not know about the file structure, access method, and other internal details of the database.</a:t>
            </a:r>
          </a:p>
          <a:p>
            <a:endParaRPr lang="en-US" dirty="0"/>
          </a:p>
        </p:txBody>
      </p:sp>
    </p:spTree>
    <p:extLst>
      <p:ext uri="{BB962C8B-B14F-4D97-AF65-F5344CB8AC3E}">
        <p14:creationId xmlns:p14="http://schemas.microsoft.com/office/powerpoint/2010/main" val="353240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18E8A52-C477-49F9-5504-7A6B1215C68A}"/>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Database Users</a:t>
            </a:r>
          </a:p>
        </p:txBody>
      </p:sp>
      <p:pic>
        <p:nvPicPr>
          <p:cNvPr id="5" name="Content Placeholder 4">
            <a:extLst>
              <a:ext uri="{FF2B5EF4-FFF2-40B4-BE49-F238E27FC236}">
                <a16:creationId xmlns:a16="http://schemas.microsoft.com/office/drawing/2014/main" xmlns="" id="{9BAE95EE-2B89-D88B-98F6-ADEB62D1DC7D}"/>
              </a:ext>
            </a:extLst>
          </p:cNvPr>
          <p:cNvPicPr>
            <a:picLocks noGrp="1" noChangeAspect="1"/>
          </p:cNvPicPr>
          <p:nvPr>
            <p:ph idx="1"/>
          </p:nvPr>
        </p:nvPicPr>
        <p:blipFill>
          <a:blip r:embed="rId2"/>
          <a:stretch>
            <a:fillRect/>
          </a:stretch>
        </p:blipFill>
        <p:spPr>
          <a:xfrm>
            <a:off x="869024" y="1675228"/>
            <a:ext cx="7405952" cy="4394199"/>
          </a:xfrm>
          <a:prstGeom prst="rect">
            <a:avLst/>
          </a:prstGeom>
        </p:spPr>
      </p:pic>
    </p:spTree>
    <p:extLst>
      <p:ext uri="{BB962C8B-B14F-4D97-AF65-F5344CB8AC3E}">
        <p14:creationId xmlns:p14="http://schemas.microsoft.com/office/powerpoint/2010/main" val="135681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1609B04-BC3D-14AC-7F1E-116388F07751}"/>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Front Actors (1/5)</a:t>
            </a:r>
          </a:p>
        </p:txBody>
      </p:sp>
      <p:pic>
        <p:nvPicPr>
          <p:cNvPr id="5" name="Content Placeholder 4">
            <a:extLst>
              <a:ext uri="{FF2B5EF4-FFF2-40B4-BE49-F238E27FC236}">
                <a16:creationId xmlns:a16="http://schemas.microsoft.com/office/drawing/2014/main" xmlns="" id="{786F0D10-BC1E-9402-56A4-C48A0B9C299C}"/>
              </a:ext>
            </a:extLst>
          </p:cNvPr>
          <p:cNvPicPr>
            <a:picLocks noGrp="1" noChangeAspect="1"/>
          </p:cNvPicPr>
          <p:nvPr>
            <p:ph idx="1"/>
          </p:nvPr>
        </p:nvPicPr>
        <p:blipFill>
          <a:blip r:embed="rId2"/>
          <a:stretch>
            <a:fillRect/>
          </a:stretch>
        </p:blipFill>
        <p:spPr>
          <a:xfrm>
            <a:off x="848102" y="1675228"/>
            <a:ext cx="7447796" cy="4394199"/>
          </a:xfrm>
          <a:prstGeom prst="rect">
            <a:avLst/>
          </a:prstGeom>
        </p:spPr>
      </p:pic>
    </p:spTree>
    <p:extLst>
      <p:ext uri="{BB962C8B-B14F-4D97-AF65-F5344CB8AC3E}">
        <p14:creationId xmlns:p14="http://schemas.microsoft.com/office/powerpoint/2010/main" val="1129960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CF510B1-4A9F-72A5-45CD-E4E226EA09D2}"/>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Front Actors (2/5)</a:t>
            </a:r>
          </a:p>
        </p:txBody>
      </p:sp>
      <p:pic>
        <p:nvPicPr>
          <p:cNvPr id="9" name="Content Placeholder 8">
            <a:extLst>
              <a:ext uri="{FF2B5EF4-FFF2-40B4-BE49-F238E27FC236}">
                <a16:creationId xmlns:a16="http://schemas.microsoft.com/office/drawing/2014/main" xmlns="" id="{E5120B71-971D-0399-CEB6-F40D9FF10233}"/>
              </a:ext>
            </a:extLst>
          </p:cNvPr>
          <p:cNvPicPr>
            <a:picLocks noGrp="1" noChangeAspect="1"/>
          </p:cNvPicPr>
          <p:nvPr>
            <p:ph idx="1"/>
          </p:nvPr>
        </p:nvPicPr>
        <p:blipFill>
          <a:blip r:embed="rId2"/>
          <a:stretch>
            <a:fillRect/>
          </a:stretch>
        </p:blipFill>
        <p:spPr>
          <a:xfrm>
            <a:off x="717439" y="1675228"/>
            <a:ext cx="7709123" cy="4394199"/>
          </a:xfrm>
          <a:prstGeom prst="rect">
            <a:avLst/>
          </a:prstGeom>
        </p:spPr>
      </p:pic>
    </p:spTree>
    <p:extLst>
      <p:ext uri="{BB962C8B-B14F-4D97-AF65-F5344CB8AC3E}">
        <p14:creationId xmlns:p14="http://schemas.microsoft.com/office/powerpoint/2010/main" val="89462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F3AE225-8CEC-901A-FCC7-1365BA8DC8B9}"/>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Front Actors (3/5)</a:t>
            </a:r>
          </a:p>
        </p:txBody>
      </p:sp>
      <p:pic>
        <p:nvPicPr>
          <p:cNvPr id="5" name="Content Placeholder 4">
            <a:extLst>
              <a:ext uri="{FF2B5EF4-FFF2-40B4-BE49-F238E27FC236}">
                <a16:creationId xmlns:a16="http://schemas.microsoft.com/office/drawing/2014/main" xmlns="" id="{00B21DD6-C919-81B0-A144-DEF881D69340}"/>
              </a:ext>
            </a:extLst>
          </p:cNvPr>
          <p:cNvPicPr>
            <a:picLocks noGrp="1" noChangeAspect="1"/>
          </p:cNvPicPr>
          <p:nvPr>
            <p:ph idx="1"/>
          </p:nvPr>
        </p:nvPicPr>
        <p:blipFill>
          <a:blip r:embed="rId2"/>
          <a:stretch>
            <a:fillRect/>
          </a:stretch>
        </p:blipFill>
        <p:spPr>
          <a:xfrm>
            <a:off x="482600" y="1718576"/>
            <a:ext cx="8178800" cy="4307500"/>
          </a:xfrm>
          <a:prstGeom prst="rect">
            <a:avLst/>
          </a:prstGeom>
        </p:spPr>
      </p:pic>
    </p:spTree>
    <p:extLst>
      <p:ext uri="{BB962C8B-B14F-4D97-AF65-F5344CB8AC3E}">
        <p14:creationId xmlns:p14="http://schemas.microsoft.com/office/powerpoint/2010/main" val="213660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34003DF-8E0E-63C6-05BA-3FA165828331}"/>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Front Actors (4/5)</a:t>
            </a:r>
          </a:p>
        </p:txBody>
      </p:sp>
      <p:pic>
        <p:nvPicPr>
          <p:cNvPr id="5" name="Content Placeholder 4">
            <a:extLst>
              <a:ext uri="{FF2B5EF4-FFF2-40B4-BE49-F238E27FC236}">
                <a16:creationId xmlns:a16="http://schemas.microsoft.com/office/drawing/2014/main" xmlns="" id="{ABCD7D2D-1BF4-9459-E6C1-BF03611397F2}"/>
              </a:ext>
            </a:extLst>
          </p:cNvPr>
          <p:cNvPicPr>
            <a:picLocks noGrp="1" noChangeAspect="1"/>
          </p:cNvPicPr>
          <p:nvPr>
            <p:ph idx="1"/>
          </p:nvPr>
        </p:nvPicPr>
        <p:blipFill>
          <a:blip r:embed="rId2"/>
          <a:stretch>
            <a:fillRect/>
          </a:stretch>
        </p:blipFill>
        <p:spPr>
          <a:xfrm>
            <a:off x="1084540" y="1675228"/>
            <a:ext cx="6974920" cy="4394199"/>
          </a:xfrm>
          <a:prstGeom prst="rect">
            <a:avLst/>
          </a:prstGeom>
        </p:spPr>
      </p:pic>
    </p:spTree>
    <p:extLst>
      <p:ext uri="{BB962C8B-B14F-4D97-AF65-F5344CB8AC3E}">
        <p14:creationId xmlns:p14="http://schemas.microsoft.com/office/powerpoint/2010/main" val="366330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326A97-F71A-5D80-9153-591BA443494D}"/>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Front Actors (5/5)</a:t>
            </a:r>
          </a:p>
        </p:txBody>
      </p:sp>
      <p:pic>
        <p:nvPicPr>
          <p:cNvPr id="5" name="Content Placeholder 4">
            <a:extLst>
              <a:ext uri="{FF2B5EF4-FFF2-40B4-BE49-F238E27FC236}">
                <a16:creationId xmlns:a16="http://schemas.microsoft.com/office/drawing/2014/main" xmlns="" id="{9E2F3BBD-E73B-4D60-412C-82F2F6373692}"/>
              </a:ext>
            </a:extLst>
          </p:cNvPr>
          <p:cNvPicPr>
            <a:picLocks noGrp="1" noChangeAspect="1"/>
          </p:cNvPicPr>
          <p:nvPr>
            <p:ph idx="1"/>
          </p:nvPr>
        </p:nvPicPr>
        <p:blipFill>
          <a:blip r:embed="rId2"/>
          <a:stretch>
            <a:fillRect/>
          </a:stretch>
        </p:blipFill>
        <p:spPr>
          <a:xfrm>
            <a:off x="482600" y="2045728"/>
            <a:ext cx="8178800" cy="3653196"/>
          </a:xfrm>
          <a:prstGeom prst="rect">
            <a:avLst/>
          </a:prstGeom>
        </p:spPr>
      </p:pic>
    </p:spTree>
    <p:extLst>
      <p:ext uri="{BB962C8B-B14F-4D97-AF65-F5344CB8AC3E}">
        <p14:creationId xmlns:p14="http://schemas.microsoft.com/office/powerpoint/2010/main" val="42890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3"/>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4276406-2D93-2918-ADD0-0DEAA055F967}"/>
              </a:ext>
            </a:extLst>
          </p:cNvPr>
          <p:cNvSpPr>
            <a:spLocks noGrp="1"/>
          </p:cNvSpPr>
          <p:nvPr>
            <p:ph type="title"/>
          </p:nvPr>
        </p:nvSpPr>
        <p:spPr>
          <a:xfrm>
            <a:off x="417399" y="643467"/>
            <a:ext cx="8408194"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Workers</a:t>
            </a:r>
          </a:p>
        </p:txBody>
      </p:sp>
      <p:pic>
        <p:nvPicPr>
          <p:cNvPr id="5" name="Content Placeholder 4">
            <a:extLst>
              <a:ext uri="{FF2B5EF4-FFF2-40B4-BE49-F238E27FC236}">
                <a16:creationId xmlns:a16="http://schemas.microsoft.com/office/drawing/2014/main" xmlns="" id="{60CD0A2F-E4B2-3D0B-00F0-AD0F3F794308}"/>
              </a:ext>
            </a:extLst>
          </p:cNvPr>
          <p:cNvPicPr>
            <a:picLocks noGrp="1" noChangeAspect="1"/>
          </p:cNvPicPr>
          <p:nvPr>
            <p:ph idx="1"/>
          </p:nvPr>
        </p:nvPicPr>
        <p:blipFill>
          <a:blip r:embed="rId2"/>
          <a:stretch>
            <a:fillRect/>
          </a:stretch>
        </p:blipFill>
        <p:spPr>
          <a:xfrm>
            <a:off x="482600" y="1936677"/>
            <a:ext cx="8178800" cy="3871298"/>
          </a:xfrm>
          <a:prstGeom prst="rect">
            <a:avLst/>
          </a:prstGeom>
        </p:spPr>
      </p:pic>
    </p:spTree>
    <p:extLst>
      <p:ext uri="{BB962C8B-B14F-4D97-AF65-F5344CB8AC3E}">
        <p14:creationId xmlns:p14="http://schemas.microsoft.com/office/powerpoint/2010/main" val="29020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Data </a:t>
            </a:r>
            <a:r>
              <a:rPr lang="en-US" dirty="0" err="1" smtClean="0"/>
              <a:t>Independance</a:t>
            </a:r>
            <a:endParaRPr lang="en-IN" dirty="0"/>
          </a:p>
        </p:txBody>
      </p:sp>
      <p:sp>
        <p:nvSpPr>
          <p:cNvPr id="7" name="Subtitle 6"/>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45915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Words>
  <Application>Microsoft Office PowerPoint</Application>
  <PresentationFormat>On-screen Show (4:3)</PresentationFormat>
  <Paragraphs>61</Paragraphs>
  <Slides>14</Slides>
  <Notes>0</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DBMS – Database Users</vt:lpstr>
      <vt:lpstr>Database Users</vt:lpstr>
      <vt:lpstr>Front Actors (1/5)</vt:lpstr>
      <vt:lpstr>Front Actors (2/5)</vt:lpstr>
      <vt:lpstr>Front Actors (3/5)</vt:lpstr>
      <vt:lpstr>Front Actors (4/5)</vt:lpstr>
      <vt:lpstr>Front Actors (5/5)</vt:lpstr>
      <vt:lpstr>Workers</vt:lpstr>
      <vt:lpstr>Data Independance</vt:lpstr>
      <vt:lpstr>Data independence</vt:lpstr>
      <vt:lpstr>PowerPoint Presentation</vt:lpstr>
      <vt:lpstr>2. Logical Level Data Independence</vt:lpstr>
      <vt:lpstr>Data abstraction </vt:lpstr>
      <vt:lpstr>There are three levels of abstraction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independence</dc:title>
  <dc:creator>kjscecomp</dc:creator>
  <cp:lastModifiedBy>kjscecomp</cp:lastModifiedBy>
  <cp:revision>2</cp:revision>
  <dcterms:created xsi:type="dcterms:W3CDTF">2024-01-10T06:04:58Z</dcterms:created>
  <dcterms:modified xsi:type="dcterms:W3CDTF">2024-01-24T03:50:54Z</dcterms:modified>
</cp:coreProperties>
</file>